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257" r:id="rId3"/>
    <p:sldId id="334" r:id="rId4"/>
    <p:sldId id="325" r:id="rId5"/>
    <p:sldId id="326" r:id="rId6"/>
    <p:sldId id="327" r:id="rId7"/>
    <p:sldId id="328" r:id="rId8"/>
    <p:sldId id="330" r:id="rId9"/>
    <p:sldId id="329" r:id="rId10"/>
    <p:sldId id="331" r:id="rId11"/>
    <p:sldId id="332" r:id="rId12"/>
    <p:sldId id="3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0"/>
  </p:normalViewPr>
  <p:slideViewPr>
    <p:cSldViewPr snapToGrid="0" snapToObjects="1">
      <p:cViewPr varScale="1">
        <p:scale>
          <a:sx n="74" d="100"/>
          <a:sy n="74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4T18:25:22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3792 24575,'42'0'0,"0"0"0,-16 0 0,1 0 0,9 0 0,5 0 0,-4 0-1598,-2 0 0,-1 0 1598,-1 0 0,3 0 0,-1 0-823,5 0 1,0 0 822,-7 0 0,2 0 0,-1 0 0,8 0 0,0 0 0,-8 0 0,1 0 0,0 0 0,0 0 0,0 0 0,-1 0 0,12 0 0,0 0 0,2 0 0,0 0 0,-14 0 0,1 0 0,-2 0 0,10 0 0,-2 0 0,-1 0 0,1 0 0,0 0 0,0 0 0,-8 0 0,-1 0-151,-1 0 1,2 0 150,9 0 0,-2 0-619,2 0 619,-9 0 0,0 0 0,5 0 0,-5 0 0,0 0 0,8 0 0,-11-7 0,-1-1 0,14 4 1303,-6-12-1303,-9 16 1996,11 0-1996,-2 0 0,-9 0 0,-1 0 0,10 0 0,3-23 1635,-36 17-1635,11-18 827,1 24-827,-12 0 0,12 0 0,-16 0 0,0 0 0</inkml:trace>
  <inkml:trace contextRef="#ctx0" brushRef="#br0" timeOffset="31614">24377 3792 24575,'29'0'0,"11"0"0,-21 0 0,24 0 0,-21 0 0,17 0 0,-19 0 0,23-15 0,-22 11 0,18-12 0,-35 16 0,28 0 0,-5 0 0,-5 0 0,17 0 0,-35 0 0,35 0 0,-33 0 0,33 0 0,-35 0 0,27 0 0,-27 0 0,36 0 0,-35-23 0,19 17 0,-8-18 0,-12 24 0,11 0 0,1 0 0,-12 0 0,12-16 0,7 13 0,-17-13 0,17 16 0,-7 0 0,-12 0 0,12 0 0,-16 0 0,15 0 0,-11 0 0,12 0 0,-16 0 0,23 0 0,-17 0 0,18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5CF6-6FAC-DE47-9097-9F00EB1FA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33087-39F2-6045-B50E-3310B618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C54E8-4965-6C43-8A6A-6480080A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0E917-7B92-2B42-9117-CE2159C2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3F226-C61D-264D-83B3-9F15726E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00F8-6515-5C44-8FF3-CDC41471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8480F-165D-1848-BD86-C61D899CF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674A2-12E7-3C46-90B0-FFC0795D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73574-800B-CF44-BBA3-07DAF2C6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D3768-D225-1845-9B5D-9BC16767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6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11B5A-0CCE-9E4F-A0B8-C0D193486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B5B7A-C7DC-EC49-A4F1-905251A8C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BD82-DD60-1442-AE87-8AD1A7EB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72C1-8233-1240-844C-4F925A97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78A08-1CC6-984D-A188-FE8042C3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4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9F3E-63E1-4D47-8AC5-8BD7E5DC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94225-4241-A546-8F7D-3BE07B8C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B3F3F-F3FA-CA44-AF5E-6E4561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EA910-EFF9-4147-9CE7-2CFDE4B9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5F74-B11F-484D-AFB9-A48C992E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22E4-F5ED-D54D-A34A-5FF57BCD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7C91-5ED9-9B4C-917F-EDF3583B0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363A0-107A-3B4C-9213-7B9E6CDA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59FDE-7A00-9A4A-AEDF-B7D26478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AD83-5EE3-624F-8050-D4292D5C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170B-B0D1-6F45-BC72-17F95C0F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851D-A39C-6D49-B06C-A1D593658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27449-192E-134A-81EE-2B99C9D31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468E0-733F-FC45-880E-0557A777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C0EF5-5786-D64E-8C9D-7E05E9B04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04DAE-EBE2-3D49-808E-A331FCF6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1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E30-F39A-E942-BC28-C0C9E047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F1E16-C1E4-064F-9DDF-1C76EEB1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026A4-5AA2-344F-A5F9-737CB506A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7CD0C-EE65-7243-9520-964DB54E8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23C5A-B14B-FC46-9FD5-9E61945C8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D01D6-CA68-8845-93B5-56E3D44B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F1AF0-71E1-F442-83D7-6CF46FFA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910C7-262C-A344-AAF0-606E091F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5116-F45D-3947-82D1-1C5660C1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7195F-2DB0-8540-B9C6-BEF15EF6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65BCE-9BD5-EC4F-9AB6-1616C34E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FEF47-838B-0242-90A1-0BBABF4A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01137-E75B-8041-AFBA-96B79058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D70AB-9CCE-E64E-B6DA-FDC43D03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66BA-CC64-5045-A644-3D3D0F7F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3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199-B9F1-484E-8882-8E785E73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5C5E-7BED-BB4C-A637-F01231C52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7C975-E8CD-DF4B-8E45-5156F6536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C471D-6C64-774F-AD3E-B1C8325D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D24E6-2767-A642-9873-30446DE1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C0AD-12A8-FA47-BB91-8FB217D8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FC37-B0CF-FB4A-8241-22D70990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CB1D0-DB46-0F46-8B80-622D50B2F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82110-BA46-FA45-9C3F-32EC8F857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17203-55A4-1848-B159-0ECADB3D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8DAC2-8358-0945-AB01-5AB51A77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12157-0BF9-F44D-AB6A-116B5B1A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5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77882-D534-B34A-A49C-F590FA40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83624-EB8F-F64A-B550-1B1F664BF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883C8-F264-7048-998E-E3241D595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F3AC6-EA6F-9642-8CFC-6D075DEE1CB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C4D2B-88FD-4D42-9FB2-EE598B312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8C01F-905B-CE4C-92ED-248BB17A6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C61A-2647-8545-B96C-5A0C40D6E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4304"/>
          </a:xfrm>
        </p:spPr>
        <p:txBody>
          <a:bodyPr>
            <a:normAutofit/>
          </a:bodyPr>
          <a:lstStyle/>
          <a:p>
            <a:r>
              <a:rPr lang="en-US" sz="3600" dirty="0"/>
              <a:t>Cyberphysical Systems: Invariants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/>
              <a:t>Verifying </a:t>
            </a:r>
            <a:r>
              <a:rPr lang="en-US"/>
              <a:t>cyberphysical</a:t>
            </a:r>
            <a:r>
              <a:rPr lang="en-US" dirty="0"/>
              <a:t> systems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3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DABF-5578-CE43-9449-483095C3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Sub-tangential conditions.</a:t>
            </a:r>
            <a:r>
              <a:rPr lang="en-US" sz="3600" dirty="0"/>
              <a:t> Checking trajectory conditions without solving ODEs [Bhatia and </a:t>
            </a:r>
            <a:r>
              <a:rPr lang="en-US" sz="3600" dirty="0" err="1"/>
              <a:t>Szegö</a:t>
            </a:r>
            <a:r>
              <a:rPr lang="en-US" sz="3600" dirty="0"/>
              <a:t> 67]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F9DF0-AFA4-7049-8F52-A10AD124C9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51283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+mj-lt"/>
                  </a:rPr>
                  <a:t>How to check trajectory closure: 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  <a:ea typeface="Cambria Math"/>
                      </a:rPr>
                      <m:t>𝜏</m:t>
                    </m:r>
                    <m:r>
                      <a:rPr lang="en-US" sz="2400" b="1" i="1">
                        <a:latin typeface="+mj-lt"/>
                        <a:ea typeface="Cambria Math"/>
                      </a:rPr>
                      <m:t>∈</m:t>
                    </m:r>
                    <m:r>
                      <a:rPr lang="en-US" sz="2400" b="1" i="1">
                        <a:latin typeface="+mj-lt"/>
                        <a:ea typeface="Cambria Math"/>
                      </a:rPr>
                      <m:t>𝑻</m:t>
                    </m:r>
                  </m:oMath>
                </a14:m>
                <a:r>
                  <a:rPr lang="en-US" sz="2400" dirty="0">
                    <a:latin typeface="+mj-lt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</a:rPr>
                      <m:t>𝜏</m:t>
                    </m:r>
                    <m:r>
                      <a:rPr lang="en-US" sz="2400" i="1">
                        <a:latin typeface="+mj-lt"/>
                      </a:rPr>
                      <m:t>.</m:t>
                    </m:r>
                    <m:r>
                      <a:rPr lang="en-US" sz="2400" i="1">
                        <a:latin typeface="+mj-lt"/>
                      </a:rPr>
                      <m:t>𝑓𝑠𝑡𝑎𝑡𝑒</m:t>
                    </m:r>
                    <m:r>
                      <a:rPr lang="en-US" sz="2400" i="1">
                        <a:latin typeface="+mj-lt"/>
                      </a:rPr>
                      <m:t>∈</m:t>
                    </m:r>
                    <m:r>
                      <a:rPr lang="en-US" sz="2400" i="1">
                        <a:latin typeface="+mj-lt"/>
                      </a:rPr>
                      <m:t>𝐼</m:t>
                    </m:r>
                  </m:oMath>
                </a14:m>
                <a:r>
                  <a:rPr lang="en-US" sz="2400" dirty="0">
                    <a:latin typeface="+mj-lt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+mj-lt"/>
                      </a:rPr>
                      <m:t>𝜏</m:t>
                    </m:r>
                    <m:r>
                      <a:rPr lang="en-US" sz="2400" i="1">
                        <a:latin typeface="+mj-lt"/>
                      </a:rPr>
                      <m:t>.</m:t>
                    </m:r>
                    <m:r>
                      <a:rPr lang="en-US" sz="2400" i="1">
                        <a:latin typeface="+mj-lt"/>
                      </a:rPr>
                      <m:t>𝑙𝑠𝑡𝑎𝑡𝑒</m:t>
                    </m:r>
                    <m:r>
                      <a:rPr lang="en-US" sz="2400" i="1">
                        <a:latin typeface="+mj-lt"/>
                      </a:rPr>
                      <m:t>∈</m:t>
                    </m:r>
                    <m:r>
                      <a:rPr lang="en-US" sz="2400" i="1">
                        <a:latin typeface="+mj-lt"/>
                      </a:rPr>
                      <m:t>𝐼</m:t>
                    </m:r>
                  </m:oMath>
                </a14:m>
                <a:r>
                  <a:rPr lang="en-US" sz="2400" dirty="0">
                    <a:latin typeface="+mj-lt"/>
                  </a:rPr>
                  <a:t> ?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+mj-lt"/>
                  </a:rPr>
                  <a:t>Use a Lyapunov function for each mode. How? Exercise.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+mj-lt"/>
                  </a:rPr>
                  <a:t>Lemma.</a:t>
                </a:r>
                <a:r>
                  <a:rPr lang="en-US" sz="2400" dirty="0">
                    <a:latin typeface="+mj-lt"/>
                  </a:rPr>
                  <a:t> Consider the ODE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+mj-lt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latin typeface="+mj-lt"/>
                      </a:rPr>
                      <m:t>=</m:t>
                    </m:r>
                    <m:r>
                      <a:rPr lang="en-US" sz="2400" b="0" i="1" dirty="0" smtClean="0">
                        <a:latin typeface="+mj-lt"/>
                      </a:rPr>
                      <m:t>𝑓</m:t>
                    </m:r>
                    <m:d>
                      <m:dPr>
                        <m:ctrlPr>
                          <a:rPr lang="en-US" sz="2400" b="0" i="1" dirty="0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+mj-lt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for state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𝑥</m:t>
                    </m:r>
                    <m:r>
                      <a:rPr lang="en-US" sz="2400" b="0" i="0" smtClean="0">
                        <a:latin typeface="+mj-lt"/>
                      </a:rPr>
                      <m:t>,</m:t>
                    </m:r>
                  </m:oMath>
                </a14:m>
                <a:r>
                  <a:rPr lang="en-US" sz="2400" dirty="0">
                    <a:latin typeface="+mj-lt"/>
                  </a:rPr>
                  <a:t> describing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+mj-lt"/>
                      </a:rPr>
                      <m:t>𝑻</m:t>
                    </m:r>
                  </m:oMath>
                </a14:m>
                <a:r>
                  <a:rPr lang="en-US" sz="2400" dirty="0">
                    <a:latin typeface="+mj-lt"/>
                  </a:rPr>
                  <a:t>.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𝐼</m:t>
                    </m:r>
                  </m:oMath>
                </a14:m>
                <a:r>
                  <a:rPr lang="en-US" sz="2400" dirty="0">
                    <a:latin typeface="+mj-lt"/>
                  </a:rPr>
                  <a:t> be a compact set containing the initial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+mj-lt"/>
                      </a:rPr>
                      <m:t>Θ</m:t>
                    </m:r>
                  </m:oMath>
                </a14:m>
                <a:r>
                  <a:rPr lang="en-US" sz="2400" dirty="0">
                    <a:latin typeface="+mj-lt"/>
                  </a:rPr>
                  <a:t>. </a:t>
                </a:r>
                <a:r>
                  <a:rPr lang="en-US" sz="2400" dirty="0"/>
                  <a:t>Boundary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i="1" dirty="0"/>
                  <a:t>. </a:t>
                </a:r>
                <a:r>
                  <a:rPr lang="en-US" sz="2400" dirty="0">
                    <a:latin typeface="+mj-lt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𝐼</m:t>
                    </m:r>
                  </m:oMath>
                </a14:m>
                <a:r>
                  <a:rPr lang="en-US" sz="2400" dirty="0">
                    <a:latin typeface="+mj-lt"/>
                  </a:rPr>
                  <a:t> is an inductive invariant of the above ODE if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𝑏𝑜𝑢𝑛𝑑𝑎𝑟𝑦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+mj-lt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𝑓</m:t>
                    </m:r>
                    <m:r>
                      <a:rPr lang="en-US" sz="2400" b="0" i="1" smtClean="0">
                        <a:latin typeface="+mj-lt"/>
                      </a:rPr>
                      <m:t>(</m:t>
                    </m:r>
                    <m:r>
                      <a:rPr lang="en-US" sz="2400" b="0" i="1" smtClean="0">
                        <a:latin typeface="+mj-lt"/>
                      </a:rPr>
                      <m:t>𝑥</m:t>
                    </m:r>
                    <m:r>
                      <a:rPr lang="en-US" sz="2400" b="0" i="1" smtClean="0">
                        <a:latin typeface="+mj-lt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 is pointing inwards from the  boundary. That is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+mj-lt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+mj-lt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+mj-lt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+mj-lt"/>
                            </a:rPr>
                            <m:t>𝜕</m:t>
                          </m:r>
                          <m:r>
                            <a:rPr lang="en-US" sz="2400" b="1" i="1" smtClean="0">
                              <a:latin typeface="+mj-lt"/>
                            </a:rPr>
                            <m:t>𝒙</m:t>
                          </m:r>
                        </m:den>
                      </m:f>
                      <m:r>
                        <a:rPr lang="en-US" sz="2400" b="0" i="1" smtClean="0">
                          <a:latin typeface="+mj-lt"/>
                        </a:rPr>
                        <m:t>.</m:t>
                      </m:r>
                      <m:r>
                        <a:rPr lang="en-US" sz="2400" b="0" i="1" smtClean="0">
                          <a:latin typeface="+mj-lt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+mj-lt"/>
                        </a:rPr>
                        <m:t>≥0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F9DF0-AFA4-7049-8F52-A10AD124C9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512834" cy="4351338"/>
              </a:xfrm>
              <a:blipFill>
                <a:blip r:embed="rId2"/>
                <a:stretch>
                  <a:fillRect l="-1192" t="-872" r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332070-91E6-4F4B-942A-BC71E3C76ACA}"/>
              </a:ext>
            </a:extLst>
          </p:cNvPr>
          <p:cNvSpPr txBox="1"/>
          <p:nvPr/>
        </p:nvSpPr>
        <p:spPr>
          <a:xfrm>
            <a:off x="838200" y="6334964"/>
            <a:ext cx="849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 to the notions of Barrier Certificates and more general Control Barrier Functions.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F08D344-5403-4B4F-8916-DE5B184B4B77}"/>
              </a:ext>
            </a:extLst>
          </p:cNvPr>
          <p:cNvSpPr/>
          <p:nvPr/>
        </p:nvSpPr>
        <p:spPr>
          <a:xfrm>
            <a:off x="9747211" y="2085813"/>
            <a:ext cx="2034376" cy="3065935"/>
          </a:xfrm>
          <a:custGeom>
            <a:avLst/>
            <a:gdLst>
              <a:gd name="connsiteX0" fmla="*/ 2019220 w 2034376"/>
              <a:gd name="connsiteY0" fmla="*/ 1417815 h 3065935"/>
              <a:gd name="connsiteX1" fmla="*/ 1794933 w 2034376"/>
              <a:gd name="connsiteY1" fmla="*/ 227370 h 3065935"/>
              <a:gd name="connsiteX2" fmla="*/ 604487 w 2034376"/>
              <a:gd name="connsiteY2" fmla="*/ 106600 h 3065935"/>
              <a:gd name="connsiteX3" fmla="*/ 35144 w 2034376"/>
              <a:gd name="connsiteY3" fmla="*/ 1417815 h 3065935"/>
              <a:gd name="connsiteX4" fmla="*/ 224925 w 2034376"/>
              <a:gd name="connsiteY4" fmla="*/ 2953317 h 3065935"/>
              <a:gd name="connsiteX5" fmla="*/ 1553393 w 2034376"/>
              <a:gd name="connsiteY5" fmla="*/ 2780789 h 3065935"/>
              <a:gd name="connsiteX6" fmla="*/ 2019220 w 2034376"/>
              <a:gd name="connsiteY6" fmla="*/ 1417815 h 306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4376" h="3065935">
                <a:moveTo>
                  <a:pt x="2019220" y="1417815"/>
                </a:moveTo>
                <a:cubicBezTo>
                  <a:pt x="2059477" y="992245"/>
                  <a:pt x="2030722" y="445906"/>
                  <a:pt x="1794933" y="227370"/>
                </a:cubicBezTo>
                <a:cubicBezTo>
                  <a:pt x="1559144" y="8834"/>
                  <a:pt x="897785" y="-91808"/>
                  <a:pt x="604487" y="106600"/>
                </a:cubicBezTo>
                <a:cubicBezTo>
                  <a:pt x="311189" y="305007"/>
                  <a:pt x="98404" y="943362"/>
                  <a:pt x="35144" y="1417815"/>
                </a:cubicBezTo>
                <a:cubicBezTo>
                  <a:pt x="-28116" y="1892268"/>
                  <a:pt x="-28117" y="2726155"/>
                  <a:pt x="224925" y="2953317"/>
                </a:cubicBezTo>
                <a:cubicBezTo>
                  <a:pt x="477966" y="3180479"/>
                  <a:pt x="1251468" y="3033831"/>
                  <a:pt x="1553393" y="2780789"/>
                </a:cubicBezTo>
                <a:cubicBezTo>
                  <a:pt x="1855317" y="2527748"/>
                  <a:pt x="1978963" y="1843385"/>
                  <a:pt x="2019220" y="141781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3BAD7-EC9C-D940-86E7-2483A0019FAD}"/>
                  </a:ext>
                </a:extLst>
              </p:cNvPr>
              <p:cNvSpPr txBox="1"/>
              <p:nvPr/>
            </p:nvSpPr>
            <p:spPr>
              <a:xfrm>
                <a:off x="9933335" y="5362207"/>
                <a:ext cx="20343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3BAD7-EC9C-D940-86E7-2483A001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335" y="5362207"/>
                <a:ext cx="20343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908ED6-6946-1046-8DCE-02B260FEFFDA}"/>
                  </a:ext>
                </a:extLst>
              </p:cNvPr>
              <p:cNvSpPr txBox="1"/>
              <p:nvPr/>
            </p:nvSpPr>
            <p:spPr>
              <a:xfrm>
                <a:off x="9933335" y="3385180"/>
                <a:ext cx="20343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908ED6-6946-1046-8DCE-02B260FE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335" y="3385180"/>
                <a:ext cx="20343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3F1790-A41B-C845-825A-CF0BB90A50C4}"/>
              </a:ext>
            </a:extLst>
          </p:cNvPr>
          <p:cNvCxnSpPr/>
          <p:nvPr/>
        </p:nvCxnSpPr>
        <p:spPr>
          <a:xfrm>
            <a:off x="11353800" y="2085813"/>
            <a:ext cx="613912" cy="6401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659EFB-3BF4-314A-8CD3-E47BF671CD9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1231592" y="2313183"/>
            <a:ext cx="310552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EBBE54-5A48-0744-A4CE-150329054E9B}"/>
                  </a:ext>
                </a:extLst>
              </p:cNvPr>
              <p:cNvSpPr txBox="1"/>
              <p:nvPr/>
            </p:nvSpPr>
            <p:spPr>
              <a:xfrm>
                <a:off x="10272623" y="2349921"/>
                <a:ext cx="1695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EBBE54-5A48-0744-A4CE-150329054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623" y="2349921"/>
                <a:ext cx="1695089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9D0028-92C0-944B-AB52-12FE5B62C381}"/>
              </a:ext>
            </a:extLst>
          </p:cNvPr>
          <p:cNvCxnSpPr>
            <a:cxnSpLocks/>
          </p:cNvCxnSpPr>
          <p:nvPr/>
        </p:nvCxnSpPr>
        <p:spPr>
          <a:xfrm flipH="1">
            <a:off x="11353799" y="4146230"/>
            <a:ext cx="345599" cy="7330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A3F0C-1177-DD47-9CC7-08D170C3310F}"/>
              </a:ext>
            </a:extLst>
          </p:cNvPr>
          <p:cNvCxnSpPr>
            <a:cxnSpLocks/>
          </p:cNvCxnSpPr>
          <p:nvPr/>
        </p:nvCxnSpPr>
        <p:spPr>
          <a:xfrm flipV="1">
            <a:off x="11519138" y="4146230"/>
            <a:ext cx="7460" cy="37791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2AE0E0-019F-AC45-A16C-D6D9EAAF8BFB}"/>
              </a:ext>
            </a:extLst>
          </p:cNvPr>
          <p:cNvCxnSpPr>
            <a:cxnSpLocks/>
          </p:cNvCxnSpPr>
          <p:nvPr/>
        </p:nvCxnSpPr>
        <p:spPr>
          <a:xfrm flipH="1">
            <a:off x="9709181" y="3225800"/>
            <a:ext cx="87395" cy="9204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F695E1-A37B-F74C-8913-F3CC9FD18C5B}"/>
              </a:ext>
            </a:extLst>
          </p:cNvPr>
          <p:cNvCxnSpPr>
            <a:cxnSpLocks/>
          </p:cNvCxnSpPr>
          <p:nvPr/>
        </p:nvCxnSpPr>
        <p:spPr>
          <a:xfrm>
            <a:off x="9747211" y="3657600"/>
            <a:ext cx="98729" cy="308709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0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A383-6DB0-DF48-8CCB-D62A2B9A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sub-tangential condition in pieces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0E306-087E-2240-B964-36208439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2" y="1991138"/>
            <a:ext cx="3915508" cy="4617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5E724-12B8-D642-92DD-DAF9B4DAE0B9}"/>
              </a:ext>
            </a:extLst>
          </p:cNvPr>
          <p:cNvSpPr txBox="1"/>
          <p:nvPr/>
        </p:nvSpPr>
        <p:spPr>
          <a:xfrm>
            <a:off x="7643004" y="190478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the boundary is defined in pieces, for example, one fore each mode, then check the condition for each piece</a:t>
            </a:r>
          </a:p>
        </p:txBody>
      </p:sp>
    </p:spTree>
    <p:extLst>
      <p:ext uri="{BB962C8B-B14F-4D97-AF65-F5344CB8AC3E}">
        <p14:creationId xmlns:p14="http://schemas.microsoft.com/office/powerpoint/2010/main" val="46667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2771-F091-C84A-80B6-F75F5D7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3A21-D622-7948-B80D-ECD53654D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426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Interesting features (or possible bugs) in hybrid models </a:t>
            </a:r>
          </a:p>
          <a:p>
            <a:r>
              <a:rPr lang="en-US" dirty="0"/>
              <a:t>Interaction between transitions, trajectories, and mode invariants can lead to extra sources of nondeterminism; transitions can be made urgent with mode invariants</a:t>
            </a:r>
          </a:p>
          <a:p>
            <a:r>
              <a:rPr lang="en-US" dirty="0"/>
              <a:t>Mode switches can make the system unstable</a:t>
            </a:r>
          </a:p>
          <a:p>
            <a:r>
              <a:rPr lang="en-US" dirty="0"/>
              <a:t>Zeno behavior</a:t>
            </a:r>
          </a:p>
          <a:p>
            <a:pPr marL="0" indent="0">
              <a:buNone/>
            </a:pPr>
            <a:r>
              <a:rPr lang="en-US" dirty="0"/>
              <a:t>Inductive invariance proofs work with additional condition for trajectory closure</a:t>
            </a:r>
          </a:p>
          <a:p>
            <a:r>
              <a:rPr lang="en-US" dirty="0"/>
              <a:t>Trajectory closure can be checked with </a:t>
            </a:r>
            <a:r>
              <a:rPr lang="en-US" dirty="0" err="1"/>
              <a:t>subtangential</a:t>
            </a:r>
            <a:r>
              <a:rPr lang="en-US" dirty="0"/>
              <a:t> condition, Lyapunov functions, </a:t>
            </a:r>
            <a:r>
              <a:rPr lang="en-US"/>
              <a:t>Barrier certificates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B5912-0107-9E42-91C8-6B6A1C0A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861" y="497993"/>
            <a:ext cx="4226139" cy="119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BA83F-0AC0-2642-92C8-CFE8704DD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2" t="10289" r="9954" b="11279"/>
          <a:stretch/>
        </p:blipFill>
        <p:spPr>
          <a:xfrm>
            <a:off x="8902460" y="1823556"/>
            <a:ext cx="3223528" cy="24516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8206B6-EDDE-E749-8615-58924E67EAE0}"/>
              </a:ext>
            </a:extLst>
          </p:cNvPr>
          <p:cNvGrpSpPr/>
          <p:nvPr/>
        </p:nvGrpSpPr>
        <p:grpSpPr>
          <a:xfrm>
            <a:off x="9833932" y="4490207"/>
            <a:ext cx="1932499" cy="980501"/>
            <a:chOff x="2382856" y="3974748"/>
            <a:chExt cx="3620208" cy="1836802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B1C0ACC0-BBC6-7B4C-A5D2-FC306C0CCE21}"/>
                </a:ext>
              </a:extLst>
            </p:cNvPr>
            <p:cNvSpPr/>
            <p:nvPr/>
          </p:nvSpPr>
          <p:spPr>
            <a:xfrm flipV="1">
              <a:off x="3589361" y="4547418"/>
              <a:ext cx="1279023" cy="1264132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394D04-0949-6747-A149-29E6CBAD2AC2}"/>
                </a:ext>
              </a:extLst>
            </p:cNvPr>
            <p:cNvSpPr/>
            <p:nvPr/>
          </p:nvSpPr>
          <p:spPr>
            <a:xfrm>
              <a:off x="3485294" y="4967817"/>
              <a:ext cx="211667" cy="21166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3CD913-73DB-3142-A3C4-0225D62B8F1C}"/>
                </a:ext>
              </a:extLst>
            </p:cNvPr>
            <p:cNvSpPr/>
            <p:nvPr/>
          </p:nvSpPr>
          <p:spPr>
            <a:xfrm>
              <a:off x="4762550" y="5006182"/>
              <a:ext cx="211667" cy="21166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1718516-6600-BB48-8429-FCE05BCF03C5}"/>
                </a:ext>
              </a:extLst>
            </p:cNvPr>
            <p:cNvSpPr/>
            <p:nvPr/>
          </p:nvSpPr>
          <p:spPr>
            <a:xfrm rot="10800000" flipV="1">
              <a:off x="3576621" y="4344241"/>
              <a:ext cx="1285815" cy="1270844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792766F-BF4F-F848-A98E-C9620E25C4F2}"/>
                </a:ext>
              </a:extLst>
            </p:cNvPr>
            <p:cNvSpPr/>
            <p:nvPr/>
          </p:nvSpPr>
          <p:spPr>
            <a:xfrm flipV="1">
              <a:off x="4889732" y="4898152"/>
              <a:ext cx="621695" cy="614456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58601D-2E4B-7C43-BA18-BC6FB60F112A}"/>
                </a:ext>
              </a:extLst>
            </p:cNvPr>
            <p:cNvGrpSpPr/>
            <p:nvPr/>
          </p:nvGrpSpPr>
          <p:grpSpPr>
            <a:xfrm>
              <a:off x="4862163" y="4698601"/>
              <a:ext cx="967364" cy="653582"/>
              <a:chOff x="4879696" y="3698917"/>
              <a:chExt cx="3869756" cy="261453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827B453-0105-7747-833F-901AD2B2E5AE}"/>
                  </a:ext>
                </a:extLst>
              </p:cNvPr>
              <p:cNvSpPr/>
              <p:nvPr/>
            </p:nvSpPr>
            <p:spPr>
              <a:xfrm rot="10800000" flipV="1">
                <a:off x="4879696" y="3698917"/>
                <a:ext cx="2645329" cy="2614530"/>
              </a:xfrm>
              <a:prstGeom prst="arc">
                <a:avLst>
                  <a:gd name="adj1" fmla="val 10759906"/>
                  <a:gd name="adj2" fmla="val 0"/>
                </a:avLst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D8EA0BC-BF2B-6F4B-AE18-2A11F00326D2}"/>
                  </a:ext>
                </a:extLst>
              </p:cNvPr>
              <p:cNvSpPr/>
              <p:nvPr/>
            </p:nvSpPr>
            <p:spPr>
              <a:xfrm flipV="1">
                <a:off x="7470429" y="5022551"/>
                <a:ext cx="1279023" cy="1264134"/>
              </a:xfrm>
              <a:prstGeom prst="arc">
                <a:avLst>
                  <a:gd name="adj1" fmla="val 10759906"/>
                  <a:gd name="adj2" fmla="val 0"/>
                </a:avLst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34D706-6738-1B4E-9C48-347AEB537E12}"/>
                </a:ext>
              </a:extLst>
            </p:cNvPr>
            <p:cNvSpPr/>
            <p:nvPr/>
          </p:nvSpPr>
          <p:spPr>
            <a:xfrm>
              <a:off x="5405596" y="4979663"/>
              <a:ext cx="211667" cy="21166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CEF7FA-5751-1D4F-A135-C5F06C372C9F}"/>
                </a:ext>
              </a:extLst>
            </p:cNvPr>
            <p:cNvGrpSpPr/>
            <p:nvPr/>
          </p:nvGrpSpPr>
          <p:grpSpPr>
            <a:xfrm>
              <a:off x="5506617" y="4830390"/>
              <a:ext cx="496447" cy="453633"/>
              <a:chOff x="4879696" y="3698917"/>
              <a:chExt cx="3707519" cy="3387777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FDE757C2-E7B3-0244-AFBD-E7C3BC98DAC3}"/>
                  </a:ext>
                </a:extLst>
              </p:cNvPr>
              <p:cNvSpPr/>
              <p:nvPr/>
            </p:nvSpPr>
            <p:spPr>
              <a:xfrm rot="10800000" flipV="1">
                <a:off x="4879696" y="3698917"/>
                <a:ext cx="2645329" cy="2614530"/>
              </a:xfrm>
              <a:prstGeom prst="arc">
                <a:avLst>
                  <a:gd name="adj1" fmla="val 10759906"/>
                  <a:gd name="adj2" fmla="val 0"/>
                </a:avLst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157589A-7C0B-3C42-B574-208907889AC6}"/>
                  </a:ext>
                </a:extLst>
              </p:cNvPr>
              <p:cNvSpPr/>
              <p:nvPr/>
            </p:nvSpPr>
            <p:spPr>
              <a:xfrm flipV="1">
                <a:off x="7308190" y="5822561"/>
                <a:ext cx="1279025" cy="1264133"/>
              </a:xfrm>
              <a:prstGeom prst="arc">
                <a:avLst>
                  <a:gd name="adj1" fmla="val 10759906"/>
                  <a:gd name="adj2" fmla="val 0"/>
                </a:avLst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A610A8-C5CA-F446-AEDB-8415AD9BC710}"/>
                </a:ext>
              </a:extLst>
            </p:cNvPr>
            <p:cNvSpPr/>
            <p:nvPr/>
          </p:nvSpPr>
          <p:spPr>
            <a:xfrm>
              <a:off x="5736539" y="4982018"/>
              <a:ext cx="211667" cy="21166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0BF58B-5397-2E47-B223-5D2422CD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400" l="5042" r="94958">
                          <a14:foregroundMark x1="39076" y1="52400" x2="39076" y2="52400"/>
                          <a14:foregroundMark x1="42437" y1="45200" x2="42437" y2="45200"/>
                          <a14:foregroundMark x1="52521" y1="40400" x2="52521" y2="40400"/>
                          <a14:foregroundMark x1="68908" y1="51600" x2="68908" y2="51600"/>
                          <a14:foregroundMark x1="57563" y1="56800" x2="57563" y2="56800"/>
                          <a14:foregroundMark x1="45798" y1="65200" x2="45798" y2="65200"/>
                          <a14:foregroundMark x1="34874" y1="67200" x2="34874" y2="67200"/>
                          <a14:foregroundMark x1="65126" y1="66400" x2="65126" y2="66400"/>
                          <a14:foregroundMark x1="75210" y1="63200" x2="75210" y2="63200"/>
                          <a14:foregroundMark x1="80672" y1="54400" x2="80672" y2="54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228896" y="5123762"/>
              <a:ext cx="633943" cy="66590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FE2513-57F9-4B46-9044-E333AB891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120" b="95506" l="5385" r="95769"/>
                      </a14:imgEffect>
                    </a14:imgLayer>
                  </a14:imgProps>
                </a:ext>
              </a:extLst>
            </a:blip>
            <a:srcRect l="8183" t="4153" r="6791" b="5003"/>
            <a:stretch/>
          </p:blipFill>
          <p:spPr>
            <a:xfrm>
              <a:off x="2382856" y="3974748"/>
              <a:ext cx="1018308" cy="111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6D81-0FA4-F143-92C1-1D573E9D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prove invariants of hybrid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98A46-4D5E-814C-9922-14281262A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Recall the theorem we used for proving </a:t>
                </a:r>
                <a:r>
                  <a:rPr lang="en-US" sz="2000" i="1" dirty="0"/>
                  <a:t>I </a:t>
                </a:r>
                <a:r>
                  <a:rPr lang="en-US" sz="2000" dirty="0"/>
                  <a:t>is an invariant for automaton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=⟨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𝐷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/>
                      </a:rPr>
                      <m:t>⟩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Theorem 7.1</a:t>
                </a:r>
                <a:r>
                  <a:rPr lang="en-US" sz="2000" dirty="0"/>
                  <a:t>. Given an automaton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⟩</m:t>
                    </m:r>
                  </m:oMath>
                </a14:m>
                <a:r>
                  <a:rPr lang="en-US" sz="2000" dirty="0"/>
                  <a:t>, if a set of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/>
                  <a:t> satisfies the following: </a:t>
                </a:r>
              </a:p>
              <a:p>
                <a:r>
                  <a:rPr lang="en-US" sz="2000" dirty="0"/>
                  <a:t>(Start condition) For any starting state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and</a:t>
                </a:r>
              </a:p>
              <a:p>
                <a:r>
                  <a:rPr lang="en-US" sz="2000" dirty="0"/>
                  <a:t>(Transition closure) For any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a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</m:oMath>
                </a14:m>
                <a:r>
                  <a:rPr lang="en-US" sz="2000" dirty="0"/>
                  <a:t>, if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, and 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is an inductive invariant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98A46-4D5E-814C-9922-14281262A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681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6D81-0FA4-F143-92C1-1D573E9D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prove invariants of hybrid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98A46-4D5E-814C-9922-14281262A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Theorem 7.1</a:t>
                </a:r>
                <a:r>
                  <a:rPr lang="en-US" sz="2000" dirty="0"/>
                  <a:t>. Given an HIOA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⟩</m:t>
                    </m:r>
                  </m:oMath>
                </a14:m>
                <a:r>
                  <a:rPr lang="en-US" sz="2000" dirty="0"/>
                  <a:t>, if a set of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/>
                  <a:t> satisfies the following: </a:t>
                </a:r>
              </a:p>
              <a:p>
                <a:r>
                  <a:rPr lang="en-US" sz="2000" dirty="0"/>
                  <a:t>(Start condition) For any starting state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and</a:t>
                </a:r>
              </a:p>
              <a:p>
                <a:r>
                  <a:rPr lang="en-US" sz="2000" dirty="0"/>
                  <a:t>(Transition closure) For any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a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</m:oMath>
                </a14:m>
                <a:r>
                  <a:rPr lang="en-US" sz="2000" dirty="0"/>
                  <a:t>, if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, and 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(Trajectory closure) For any trajectory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𝑻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is an inductive invariant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98A46-4D5E-814C-9922-14281262A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299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6D81-0FA4-F143-92C1-1D573E9D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How to prove invariants of hybrid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98A46-4D5E-814C-9922-14281262A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923" y="1371600"/>
                <a:ext cx="10884877" cy="535744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/>
                  <a:t>Theorem 7.1</a:t>
                </a:r>
                <a:r>
                  <a:rPr lang="en-US" sz="2000" dirty="0"/>
                  <a:t>. Given an HIOA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⟩</m:t>
                    </m:r>
                  </m:oMath>
                </a14:m>
                <a:r>
                  <a:rPr lang="en-US" sz="2000" dirty="0"/>
                  <a:t>, if a set of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/>
                  <a:t> satisfies the following: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(Start condition) For any starting state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and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(Transition closure) For any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a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</m:oMath>
                </a14:m>
                <a:r>
                  <a:rPr lang="en-US" sz="2000" dirty="0"/>
                  <a:t>, if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, and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(Trajectory closure) For any trajectory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𝑻</m:t>
                    </m:r>
                  </m:oMath>
                </a14:m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is an inductive invariant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/>
                  <a:t>Proof. </a:t>
                </a:r>
                <a:r>
                  <a:rPr lang="en-US" sz="2000" dirty="0"/>
                  <a:t>Consider any reachable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𝑅𝑒𝑎𝑐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𝒜</m:t>
                        </m:r>
                      </m:sub>
                    </m:sSub>
                  </m:oMath>
                </a14:m>
                <a:r>
                  <a:rPr lang="en-US" sz="2000" dirty="0"/>
                  <a:t>. By the definition of a reachable state, there exists an execution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.  We proceed by induction on the length of the execution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. For the base case,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consists of a single starting state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</m:oMath>
                </a14:m>
                <a:r>
                  <a:rPr lang="en-US" sz="2000" dirty="0"/>
                  <a:t>, and, by the </a:t>
                </a:r>
                <a:r>
                  <a:rPr lang="en-US" sz="2000" i="1" dirty="0"/>
                  <a:t>start condition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. For the inductive step, we consider two subcases: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/>
                  <a:t>Case 1: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a point trajectory 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/>
                  <a:t>By the induction hypothesis, we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/>
                  <a:t>By invoking the </a:t>
                </a:r>
                <a:r>
                  <a:rPr lang="en-US" sz="2000" i="1" dirty="0"/>
                  <a:t>transition closure</a:t>
                </a:r>
                <a:r>
                  <a:rPr lang="en-US" sz="2000" dirty="0"/>
                  <a:t>, we obtain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/>
                  <a:t>Case 2: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is a trajectory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</m:oMath>
                </a14:m>
                <a:endParaRPr lang="en-US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/>
                  <a:t>By the </a:t>
                </a:r>
                <a:r>
                  <a:rPr lang="en-US" sz="2000" i="1" dirty="0"/>
                  <a:t>induction hypothesis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r>
                  <a:rPr lang="en-US" sz="2000" dirty="0"/>
                  <a:t> and by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/>
                  <a:t>invoking the </a:t>
                </a:r>
                <a:r>
                  <a:rPr lang="en-US" sz="2000" i="1" dirty="0"/>
                  <a:t>trajectory closure</a:t>
                </a:r>
                <a:r>
                  <a:rPr lang="en-US" sz="2000" dirty="0"/>
                  <a:t>, we deduce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98A46-4D5E-814C-9922-14281262A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923" y="1371600"/>
                <a:ext cx="10884877" cy="5357445"/>
              </a:xfrm>
              <a:blipFill>
                <a:blip r:embed="rId2"/>
                <a:stretch>
                  <a:fillRect l="-23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0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DEF0-9BF0-9148-A21F-B6C918A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2DE08-D3DD-9C4B-A6EB-7C66C9B54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9908" y="504092"/>
                <a:ext cx="7151077" cy="606083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Candidate invariant: ``stays above ground’’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0≡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 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Applying Theorem 7.1: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Consider any initial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Consider any transition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𝑏𝑜𝑢𝑛𝑐𝑒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From precondition we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from effect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=0≥0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Consider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From mode invariant we know that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It follows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What part of </a:t>
                </a:r>
                <a:r>
                  <a:rPr lang="en-US" dirty="0" err="1"/>
                  <a:t>Bouncingball</a:t>
                </a:r>
                <a:r>
                  <a:rPr lang="en-US" dirty="0"/>
                  <a:t> was used ? What could be changed?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2DE08-D3DD-9C4B-A6EB-7C66C9B54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9908" y="504092"/>
                <a:ext cx="7151077" cy="6060831"/>
              </a:xfrm>
              <a:blipFill>
                <a:blip r:embed="rId2"/>
                <a:stretch>
                  <a:fillRect l="-1241" t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62E97287-D77F-CE40-BC54-DA249B5CF6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139" y="1776047"/>
                <a:ext cx="54864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automaton </a:t>
                </a:r>
                <a:r>
                  <a:rPr lang="en-US" sz="1800" dirty="0" err="1"/>
                  <a:t>Bouncingball</a:t>
                </a:r>
                <a:r>
                  <a:rPr lang="en-US" sz="1800" dirty="0"/>
                  <a:t>(</a:t>
                </a:r>
                <a:r>
                  <a:rPr lang="en-US" sz="1800" dirty="0" err="1"/>
                  <a:t>c,h,g</a:t>
                </a:r>
                <a:r>
                  <a:rPr lang="en-US" sz="1800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variables: </a:t>
                </a:r>
                <a:r>
                  <a:rPr lang="en-US" sz="1800" dirty="0"/>
                  <a:t>x: Reals := h, v: Reals :=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actions: </a:t>
                </a:r>
                <a:r>
                  <a:rPr lang="en-US" sz="1800" dirty="0"/>
                  <a:t>bounce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transitions: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      </a:t>
                </a:r>
                <a:r>
                  <a:rPr lang="en-US" sz="1800" dirty="0"/>
                  <a:t>bounce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pre </a:t>
                </a:r>
                <a:r>
                  <a:rPr lang="en-US" sz="1800" i="1" dirty="0"/>
                  <a:t>x = 0 /\ v &lt;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eff </a:t>
                </a:r>
                <a:r>
                  <a:rPr lang="en-US" sz="1800" dirty="0"/>
                  <a:t>v := -cv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 trajectories: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</a:t>
                </a:r>
                <a:r>
                  <a:rPr lang="en-US" sz="1800" dirty="0"/>
                  <a:t>Loc1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evolve </a:t>
                </a:r>
                <a:r>
                  <a:rPr lang="en-US" sz="1800" dirty="0"/>
                  <a:t>d(x) = v; d(v) = -g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invariant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sz="16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b="1" dirty="0"/>
              </a:p>
            </p:txBody>
          </p:sp>
        </mc:Choice>
        <mc:Fallback xmlns=""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62E97287-D77F-CE40-BC54-DA249B5CF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9" y="1776047"/>
                <a:ext cx="5486400" cy="4525963"/>
              </a:xfrm>
              <a:prstGeom prst="rect">
                <a:avLst/>
              </a:prstGeom>
              <a:blipFill>
                <a:blip r:embed="rId3"/>
                <a:stretch>
                  <a:fillRect l="-1157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00F1EC-C4D4-E841-A88E-4B4E46E2017B}"/>
                  </a:ext>
                </a:extLst>
              </p14:cNvPr>
              <p14:cNvContentPartPr/>
              <p14:nvPr/>
            </p14:nvContentPartPr>
            <p14:xfrm>
              <a:off x="5060880" y="1320840"/>
              <a:ext cx="4032720" cy="44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00F1EC-C4D4-E841-A88E-4B4E46E201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520" y="1311480"/>
                <a:ext cx="405144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8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DEF0-9BF0-9148-A21F-B6C918A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2DE08-D3DD-9C4B-A6EB-7C66C9B54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9908" y="504092"/>
                <a:ext cx="7151077" cy="606083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Candidate invariant: ``stays above ground and below h’’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Applying Theorem 7.1: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Consider any initial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Consider any transition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𝑏𝑜𝑢𝑛𝑐𝑒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From precondition we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from effect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Consider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From mode invariant and inductive hypothesis we know that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solution of d(x) = v; d(v) = -g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Is this adequate to infer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2DE08-D3DD-9C4B-A6EB-7C66C9B54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9908" y="504092"/>
                <a:ext cx="7151077" cy="6060831"/>
              </a:xfrm>
              <a:blipFill>
                <a:blip r:embed="rId2"/>
                <a:stretch>
                  <a:fillRect l="-1418" t="-1464" b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62E97287-D77F-CE40-BC54-DA249B5CF6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24" y="1604334"/>
                <a:ext cx="54864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automaton </a:t>
                </a:r>
                <a:r>
                  <a:rPr lang="en-US" sz="1800" dirty="0" err="1"/>
                  <a:t>Bouncingball</a:t>
                </a:r>
                <a:r>
                  <a:rPr lang="en-US" sz="1800" dirty="0"/>
                  <a:t>(</a:t>
                </a:r>
                <a:r>
                  <a:rPr lang="en-US" sz="1800" dirty="0" err="1"/>
                  <a:t>c,h,g</a:t>
                </a:r>
                <a:r>
                  <a:rPr lang="en-US" sz="1800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variables: </a:t>
                </a:r>
                <a:r>
                  <a:rPr lang="en-US" sz="1800" dirty="0"/>
                  <a:t>x: Reals := h, v: Reals :=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actions: </a:t>
                </a:r>
                <a:r>
                  <a:rPr lang="en-US" sz="1800" dirty="0"/>
                  <a:t>bounce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transitions: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      </a:t>
                </a:r>
                <a:r>
                  <a:rPr lang="en-US" sz="1800" dirty="0"/>
                  <a:t>bounce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pre </a:t>
                </a:r>
                <a:r>
                  <a:rPr lang="en-US" sz="1800" i="1" dirty="0"/>
                  <a:t>x = 0 /\ v &lt;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eff </a:t>
                </a:r>
                <a:r>
                  <a:rPr lang="en-US" sz="1800" dirty="0"/>
                  <a:t>v := -cv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 trajectories: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</a:t>
                </a:r>
                <a:r>
                  <a:rPr lang="en-US" sz="1800" dirty="0"/>
                  <a:t>Loc1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evolve </a:t>
                </a:r>
                <a:r>
                  <a:rPr lang="en-US" sz="1800" dirty="0"/>
                  <a:t>d(x) = v; d(v) = -g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invariant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sz="16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b="1" dirty="0"/>
              </a:p>
            </p:txBody>
          </p:sp>
        </mc:Choice>
        <mc:Fallback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62E97287-D77F-CE40-BC54-DA249B5CF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4" y="1604334"/>
                <a:ext cx="5486400" cy="4525963"/>
              </a:xfrm>
              <a:prstGeom prst="rect">
                <a:avLst/>
              </a:prstGeom>
              <a:blipFill>
                <a:blip r:embed="rId3"/>
                <a:stretch>
                  <a:fillRect l="-92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78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DEF0-9BF0-9148-A21F-B6C918A5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6200" cy="1325563"/>
          </a:xfrm>
        </p:spPr>
        <p:txBody>
          <a:bodyPr/>
          <a:lstStyle/>
          <a:p>
            <a:r>
              <a:rPr lang="en-US" dirty="0"/>
              <a:t>Strengthened invariant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2DE08-D3DD-9C4B-A6EB-7C66C9B54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9908" y="504092"/>
                <a:ext cx="7151077" cy="606083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Candidate invariant: ``stays above ground and below h’’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Applying Theorem 7.1: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Consider any initial state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/>
                  <a:t>Exercise</a:t>
                </a:r>
                <a:r>
                  <a:rPr lang="en-US" sz="2400" dirty="0"/>
                  <a:t>: Finish the rest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2DE08-D3DD-9C4B-A6EB-7C66C9B54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9908" y="504092"/>
                <a:ext cx="7151077" cy="6060831"/>
              </a:xfrm>
              <a:blipFill>
                <a:blip r:embed="rId2"/>
                <a:stretch>
                  <a:fillRect l="-1241" t="-418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62E97287-D77F-CE40-BC54-DA249B5CF6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139" y="1776047"/>
                <a:ext cx="54864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automaton </a:t>
                </a:r>
                <a:r>
                  <a:rPr lang="en-US" sz="1800" dirty="0" err="1"/>
                  <a:t>Bouncingball</a:t>
                </a:r>
                <a:r>
                  <a:rPr lang="en-US" sz="1800" dirty="0"/>
                  <a:t>(</a:t>
                </a:r>
                <a:r>
                  <a:rPr lang="en-US" sz="1800" dirty="0" err="1"/>
                  <a:t>c,h,g</a:t>
                </a:r>
                <a:r>
                  <a:rPr lang="en-US" sz="1800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variables: </a:t>
                </a:r>
                <a:r>
                  <a:rPr lang="en-US" sz="1800" dirty="0"/>
                  <a:t>x: Reals := h, v: Reals := 0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:r>
                  <a:rPr lang="en-US" sz="1800" dirty="0">
                    <a:solidFill>
                      <a:srgbClr val="0070C0"/>
                    </a:solidFill>
                  </a:rPr>
                  <a:t> k: Nat :=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actions: </a:t>
                </a:r>
                <a:r>
                  <a:rPr lang="en-US" sz="1800" dirty="0"/>
                  <a:t>bounce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transitions: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      </a:t>
                </a:r>
                <a:r>
                  <a:rPr lang="en-US" sz="1800" dirty="0"/>
                  <a:t>bounce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pre </a:t>
                </a:r>
                <a:r>
                  <a:rPr lang="en-US" sz="1800" i="1" dirty="0"/>
                  <a:t>x = 0 /\ v &lt;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eff </a:t>
                </a:r>
                <a:r>
                  <a:rPr lang="en-US" sz="1800" dirty="0"/>
                  <a:t>v := -cv; </a:t>
                </a:r>
                <a:r>
                  <a:rPr lang="en-US" sz="1800" dirty="0">
                    <a:solidFill>
                      <a:srgbClr val="0070C0"/>
                    </a:solidFill>
                  </a:rPr>
                  <a:t>k:= k + 1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       trajectories: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</a:t>
                </a:r>
                <a:r>
                  <a:rPr lang="en-US" sz="1800" dirty="0"/>
                  <a:t>Loc1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evolve </a:t>
                </a:r>
                <a:r>
                  <a:rPr lang="en-US" sz="1800" dirty="0"/>
                  <a:t>d(x) = v; d(v) = -g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dirty="0"/>
                  <a:t>	invariant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sz="16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b="1" dirty="0"/>
              </a:p>
            </p:txBody>
          </p:sp>
        </mc:Choice>
        <mc:Fallback xmlns=""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62E97287-D77F-CE40-BC54-DA249B5CF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9" y="1776047"/>
                <a:ext cx="5486400" cy="4525963"/>
              </a:xfrm>
              <a:prstGeom prst="rect">
                <a:avLst/>
              </a:prstGeom>
              <a:blipFill>
                <a:blip r:embed="rId3"/>
                <a:stretch>
                  <a:fillRect l="-1157" t="-1120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96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91BD-3DF4-7D43-9CC0-1298632F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C362-6F7D-7F45-87F5-9B2226E6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7.1 gives a sufficient condition for proving </a:t>
            </a:r>
            <a:r>
              <a:rPr lang="en-US" b="1" dirty="0"/>
              <a:t>inductive </a:t>
            </a:r>
            <a:r>
              <a:rPr lang="en-US" dirty="0"/>
              <a:t>invariants</a:t>
            </a:r>
          </a:p>
          <a:p>
            <a:r>
              <a:rPr lang="en-US" dirty="0"/>
              <a:t>Not all invariants are inductive</a:t>
            </a:r>
          </a:p>
          <a:p>
            <a:r>
              <a:rPr lang="en-US" dirty="0"/>
              <a:t>We often have to </a:t>
            </a:r>
            <a:r>
              <a:rPr lang="en-US" b="1" dirty="0"/>
              <a:t>strengthen</a:t>
            </a:r>
            <a:r>
              <a:rPr lang="en-US" b="1" i="1" dirty="0"/>
              <a:t> </a:t>
            </a:r>
            <a:r>
              <a:rPr lang="en-US" dirty="0"/>
              <a:t>invariants to make them inductive</a:t>
            </a:r>
          </a:p>
          <a:p>
            <a:r>
              <a:rPr lang="en-US" dirty="0"/>
              <a:t>Read examples in Chapter 7</a:t>
            </a:r>
          </a:p>
        </p:txBody>
      </p:sp>
    </p:spTree>
    <p:extLst>
      <p:ext uri="{BB962C8B-B14F-4D97-AF65-F5344CB8AC3E}">
        <p14:creationId xmlns:p14="http://schemas.microsoft.com/office/powerpoint/2010/main" val="221321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E85C-0183-504B-B3CB-6F8081AD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Floyd-Hoare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1F05-0F30-F145-A933-042E0CB2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core idea of inductive invariants dates back to program analysis technique called </a:t>
            </a:r>
            <a:r>
              <a:rPr lang="en-US" b="1" dirty="0"/>
              <a:t>Floyd-Hoare logic (1969) </a:t>
            </a:r>
            <a:r>
              <a:rPr lang="en-US" dirty="0"/>
              <a:t>which gives a set of rules for deducing correctness of automata, programs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logic is built on </a:t>
            </a:r>
            <a:r>
              <a:rPr lang="en-US" b="1" dirty="0"/>
              <a:t>Hoare triples</a:t>
            </a:r>
            <a:r>
              <a:rPr lang="en-US" dirty="0"/>
              <a:t>, which describes how the execution of a statement (or line of code) changes the state of the automaton: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i="1" dirty="0"/>
              <a:t>P c Q </a:t>
            </a:r>
            <a:r>
              <a:rPr lang="en-US" dirty="0"/>
              <a:t>where </a:t>
            </a:r>
          </a:p>
          <a:p>
            <a:pPr>
              <a:lnSpc>
                <a:spcPct val="120000"/>
              </a:lnSpc>
            </a:pP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 are predicates on the program variables and are called the </a:t>
            </a:r>
            <a:r>
              <a:rPr lang="en-US" b="1" dirty="0"/>
              <a:t>precondition</a:t>
            </a:r>
            <a:r>
              <a:rPr lang="en-US" dirty="0"/>
              <a:t> and </a:t>
            </a:r>
            <a:r>
              <a:rPr lang="en-US" b="1" dirty="0"/>
              <a:t>postcondition</a:t>
            </a:r>
          </a:p>
          <a:p>
            <a:pPr>
              <a:lnSpc>
                <a:spcPct val="120000"/>
              </a:lnSpc>
            </a:pPr>
            <a:r>
              <a:rPr lang="en-US" i="1" dirty="0"/>
              <a:t>c</a:t>
            </a:r>
            <a:r>
              <a:rPr lang="en-US" dirty="0"/>
              <a:t> is a statement describing program variable change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triple implies that when the precondition </a:t>
            </a:r>
            <a:r>
              <a:rPr lang="en-US" i="1" dirty="0"/>
              <a:t>P</a:t>
            </a:r>
            <a:r>
              <a:rPr lang="en-US" dirty="0"/>
              <a:t> is met, execution of </a:t>
            </a:r>
            <a:r>
              <a:rPr lang="en-US" i="1" dirty="0"/>
              <a:t>c</a:t>
            </a:r>
            <a:r>
              <a:rPr lang="en-US" dirty="0"/>
              <a:t> establishes the postcondition Q </a:t>
            </a:r>
          </a:p>
        </p:txBody>
      </p:sp>
    </p:spTree>
    <p:extLst>
      <p:ext uri="{BB962C8B-B14F-4D97-AF65-F5344CB8AC3E}">
        <p14:creationId xmlns:p14="http://schemas.microsoft.com/office/powerpoint/2010/main" val="2176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1501</Words>
  <Application>Microsoft Macintosh PowerPoint</Application>
  <PresentationFormat>Widescreen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Cyberphysical Systems: Invariants</vt:lpstr>
      <vt:lpstr>How to prove invariants of hybrid automata</vt:lpstr>
      <vt:lpstr>How to prove invariants of hybrid automata</vt:lpstr>
      <vt:lpstr>How to prove invariants of hybrid automata</vt:lpstr>
      <vt:lpstr>An application</vt:lpstr>
      <vt:lpstr>An application</vt:lpstr>
      <vt:lpstr>Strengthened invariant</vt:lpstr>
      <vt:lpstr>Summary</vt:lpstr>
      <vt:lpstr>Floyd-Hoare Proofs</vt:lpstr>
      <vt:lpstr>Sub-tangential conditions. Checking trajectory conditions without solving ODEs [Bhatia and Szegö 67]</vt:lpstr>
      <vt:lpstr>Checking sub-tangential condition in pieces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Cyberphysical Systems: Invariants</dc:title>
  <dc:creator>Mitra, Sayan</dc:creator>
  <cp:lastModifiedBy>Mitra, Sayan</cp:lastModifiedBy>
  <cp:revision>25</cp:revision>
  <dcterms:created xsi:type="dcterms:W3CDTF">2019-09-24T14:36:19Z</dcterms:created>
  <dcterms:modified xsi:type="dcterms:W3CDTF">2021-10-07T15:41:38Z</dcterms:modified>
</cp:coreProperties>
</file>